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0"/>
  </p:notesMasterIdLst>
  <p:sldIdLst>
    <p:sldId id="256" r:id="rId3"/>
    <p:sldId id="257" r:id="rId4"/>
    <p:sldId id="278" r:id="rId5"/>
    <p:sldId id="281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7" r:id="rId14"/>
    <p:sldId id="268" r:id="rId15"/>
    <p:sldId id="269" r:id="rId16"/>
    <p:sldId id="294" r:id="rId17"/>
    <p:sldId id="270" r:id="rId18"/>
    <p:sldId id="271" r:id="rId19"/>
    <p:sldId id="272" r:id="rId20"/>
    <p:sldId id="291" r:id="rId21"/>
    <p:sldId id="292" r:id="rId22"/>
    <p:sldId id="273" r:id="rId23"/>
    <p:sldId id="274" r:id="rId24"/>
    <p:sldId id="275" r:id="rId25"/>
    <p:sldId id="276" r:id="rId26"/>
    <p:sldId id="277" r:id="rId27"/>
    <p:sldId id="279" r:id="rId28"/>
    <p:sldId id="280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9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8F0F7-C695-1943-AF77-3507B5F68527}" type="datetimeFigureOut">
              <a:rPr lang="en-US" smtClean="0"/>
              <a:t>4/4/14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23376-2B40-794A-81FE-9E155B3A6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94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23376-2B40-794A-81FE-9E155B3A6B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55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Relationship Id="rId3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eg"/><Relationship Id="rId3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eg"/><Relationship Id="rId3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866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262" y="5354347"/>
            <a:ext cx="2431301" cy="318926"/>
          </a:xfrm>
          <a:prstGeom prst="rect">
            <a:avLst/>
          </a:prstGeom>
          <a:noFill/>
        </p:spPr>
        <p:txBody>
          <a:bodyPr wrap="square" lIns="72001" tIns="36001" rIns="72001" bIns="36001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cs typeface="Tahoma"/>
              </a:rPr>
              <a:t>Presented by: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64" y="1363278"/>
            <a:ext cx="5429998" cy="801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724" y="2337391"/>
            <a:ext cx="7924800" cy="1853609"/>
          </a:xfrm>
        </p:spPr>
        <p:txBody>
          <a:bodyPr anchor="t">
            <a:normAutofit/>
          </a:bodyPr>
          <a:lstStyle>
            <a:lvl1pPr>
              <a:defRPr sz="36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9800" y="5689257"/>
            <a:ext cx="2938505" cy="914400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rgbClr val="595959"/>
                </a:solidFill>
              </a:defRPr>
            </a:lvl1pPr>
            <a:lvl2pPr marL="457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86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83356" y="6595871"/>
            <a:ext cx="1073964" cy="180427"/>
          </a:xfrm>
          <a:prstGeom prst="rect">
            <a:avLst/>
          </a:prstGeom>
          <a:noFill/>
        </p:spPr>
        <p:txBody>
          <a:bodyPr wrap="square" lIns="72001" tIns="36001" rIns="72001" bIns="36001" rtlCol="0">
            <a:spAutoFit/>
          </a:bodyPr>
          <a:lstStyle/>
          <a:p>
            <a:pPr algn="r"/>
            <a:r>
              <a:rPr lang="en-US" sz="700" b="0" i="0" baseline="0" dirty="0" smtClean="0">
                <a:solidFill>
                  <a:srgbClr val="595959"/>
                </a:solidFill>
                <a:latin typeface="+mn-lt"/>
              </a:rPr>
              <a:t>© 2012</a:t>
            </a:r>
            <a:endParaRPr lang="en-US" sz="700" b="0" i="0" dirty="0">
              <a:solidFill>
                <a:srgbClr val="595959"/>
              </a:solidFill>
              <a:latin typeface="+mn-lt"/>
            </a:endParaRPr>
          </a:p>
        </p:txBody>
      </p:sp>
      <p:pic>
        <p:nvPicPr>
          <p:cNvPr id="7" name="Picture 6" descr="logo_NoT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49" y="6346252"/>
            <a:ext cx="1600519" cy="24301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5800" y="2997200"/>
            <a:ext cx="7772400" cy="2032000"/>
          </a:xfrm>
        </p:spPr>
        <p:txBody>
          <a:bodyPr>
            <a:normAutofit/>
          </a:bodyPr>
          <a:lstStyle>
            <a:lvl1pPr algn="ctr" defTabSz="914167" rtl="0" eaLnBrk="1" latinLnBrk="0" hangingPunct="1">
              <a:spcBef>
                <a:spcPct val="0"/>
              </a:spcBef>
              <a:buNone/>
              <a:defRPr lang="en-US" sz="3200" b="0" kern="1200" dirty="0" smtClean="0">
                <a:solidFill>
                  <a:srgbClr val="595959"/>
                </a:solidFill>
                <a:latin typeface="Tahoma"/>
                <a:ea typeface="+mj-ea"/>
                <a:cs typeface="Tahom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944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04800" y="1650657"/>
            <a:ext cx="8458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8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icago_River.jpg"/>
          <p:cNvPicPr>
            <a:picLocks noChangeAspect="1"/>
          </p:cNvPicPr>
          <p:nvPr/>
        </p:nvPicPr>
        <p:blipFill rotWithShape="1">
          <a:blip r:embed="rId2" cstate="print"/>
          <a:srcRect l="255" t="508" r="191"/>
          <a:stretch/>
        </p:blipFill>
        <p:spPr>
          <a:xfrm>
            <a:off x="1" y="0"/>
            <a:ext cx="9143999" cy="68492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7397" y="3962400"/>
            <a:ext cx="9178913" cy="304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1"/>
          </p:nvPr>
        </p:nvSpPr>
        <p:spPr>
          <a:xfrm>
            <a:off x="4572000" y="6311715"/>
            <a:ext cx="4267200" cy="304800"/>
          </a:xfrm>
        </p:spPr>
        <p:txBody>
          <a:bodyPr/>
          <a:lstStyle>
            <a:lvl1pPr marL="0" indent="0" algn="r">
              <a:buNone/>
              <a:defRPr sz="1600" cap="all" baseline="0">
                <a:solidFill>
                  <a:schemeClr val="accent1"/>
                </a:solidFill>
                <a:latin typeface="Franklin Gothic Medium" pitchFamily="34" charset="0"/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28"/>
          <a:stretch/>
        </p:blipFill>
        <p:spPr>
          <a:xfrm>
            <a:off x="439804" y="6096000"/>
            <a:ext cx="3276600" cy="4991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7396" y="3511678"/>
            <a:ext cx="9196430" cy="1288922"/>
          </a:xfrm>
          <a:prstGeom prst="rect">
            <a:avLst/>
          </a:prstGeom>
          <a:solidFill>
            <a:srgbClr val="00559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Rectangle 15"/>
          <p:cNvSpPr/>
          <p:nvPr/>
        </p:nvSpPr>
        <p:spPr>
          <a:xfrm>
            <a:off x="-17396" y="4792306"/>
            <a:ext cx="7772400" cy="584031"/>
          </a:xfrm>
          <a:custGeom>
            <a:avLst/>
            <a:gdLst>
              <a:gd name="connsiteX0" fmla="*/ 0 w 7772400"/>
              <a:gd name="connsiteY0" fmla="*/ 0 h 584031"/>
              <a:gd name="connsiteX1" fmla="*/ 7772400 w 7772400"/>
              <a:gd name="connsiteY1" fmla="*/ 0 h 584031"/>
              <a:gd name="connsiteX2" fmla="*/ 7772400 w 7772400"/>
              <a:gd name="connsiteY2" fmla="*/ 584031 h 584031"/>
              <a:gd name="connsiteX3" fmla="*/ 0 w 7772400"/>
              <a:gd name="connsiteY3" fmla="*/ 584031 h 584031"/>
              <a:gd name="connsiteX4" fmla="*/ 0 w 7772400"/>
              <a:gd name="connsiteY4" fmla="*/ 0 h 584031"/>
              <a:gd name="connsiteX0" fmla="*/ 0 w 7772400"/>
              <a:gd name="connsiteY0" fmla="*/ 0 h 584031"/>
              <a:gd name="connsiteX1" fmla="*/ 7772400 w 7772400"/>
              <a:gd name="connsiteY1" fmla="*/ 0 h 584031"/>
              <a:gd name="connsiteX2" fmla="*/ 7772400 w 7772400"/>
              <a:gd name="connsiteY2" fmla="*/ 584031 h 584031"/>
              <a:gd name="connsiteX3" fmla="*/ 6567153 w 7772400"/>
              <a:gd name="connsiteY3" fmla="*/ 577897 h 584031"/>
              <a:gd name="connsiteX4" fmla="*/ 0 w 7772400"/>
              <a:gd name="connsiteY4" fmla="*/ 584031 h 584031"/>
              <a:gd name="connsiteX5" fmla="*/ 0 w 7772400"/>
              <a:gd name="connsiteY5" fmla="*/ 0 h 584031"/>
              <a:gd name="connsiteX0" fmla="*/ 0 w 7772400"/>
              <a:gd name="connsiteY0" fmla="*/ 0 h 584031"/>
              <a:gd name="connsiteX1" fmla="*/ 7772400 w 7772400"/>
              <a:gd name="connsiteY1" fmla="*/ 0 h 584031"/>
              <a:gd name="connsiteX2" fmla="*/ 6567153 w 7772400"/>
              <a:gd name="connsiteY2" fmla="*/ 577897 h 584031"/>
              <a:gd name="connsiteX3" fmla="*/ 0 w 7772400"/>
              <a:gd name="connsiteY3" fmla="*/ 584031 h 584031"/>
              <a:gd name="connsiteX4" fmla="*/ 0 w 7772400"/>
              <a:gd name="connsiteY4" fmla="*/ 0 h 58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584031">
                <a:moveTo>
                  <a:pt x="0" y="0"/>
                </a:moveTo>
                <a:lnTo>
                  <a:pt x="7772400" y="0"/>
                </a:lnTo>
                <a:lnTo>
                  <a:pt x="6567153" y="577897"/>
                </a:lnTo>
                <a:lnTo>
                  <a:pt x="0" y="58403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7205" y="3512106"/>
            <a:ext cx="8806795" cy="1402257"/>
          </a:xfr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4800" cap="all" baseline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 STYLE –</a:t>
            </a:r>
            <a:br>
              <a:rPr lang="en-US" dirty="0" smtClean="0"/>
            </a:br>
            <a:r>
              <a:rPr lang="en-US" dirty="0" smtClean="0"/>
              <a:t>2-LINE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31077" y="4787721"/>
            <a:ext cx="6374523" cy="594710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509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ity_Side.jpg"/>
          <p:cNvPicPr>
            <a:picLocks noChangeAspect="1"/>
          </p:cNvPicPr>
          <p:nvPr/>
        </p:nvPicPr>
        <p:blipFill rotWithShape="1">
          <a:blip r:embed="rId2" cstate="print"/>
          <a:srcRect l="170" t="374" r="381" b="-1"/>
          <a:stretch/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7396" y="3803202"/>
            <a:ext cx="9161396" cy="304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5"/>
          <p:cNvSpPr/>
          <p:nvPr/>
        </p:nvSpPr>
        <p:spPr>
          <a:xfrm>
            <a:off x="-17396" y="4280950"/>
            <a:ext cx="7772400" cy="584031"/>
          </a:xfrm>
          <a:custGeom>
            <a:avLst/>
            <a:gdLst>
              <a:gd name="connsiteX0" fmla="*/ 0 w 7772400"/>
              <a:gd name="connsiteY0" fmla="*/ 0 h 584031"/>
              <a:gd name="connsiteX1" fmla="*/ 7772400 w 7772400"/>
              <a:gd name="connsiteY1" fmla="*/ 0 h 584031"/>
              <a:gd name="connsiteX2" fmla="*/ 7772400 w 7772400"/>
              <a:gd name="connsiteY2" fmla="*/ 584031 h 584031"/>
              <a:gd name="connsiteX3" fmla="*/ 0 w 7772400"/>
              <a:gd name="connsiteY3" fmla="*/ 584031 h 584031"/>
              <a:gd name="connsiteX4" fmla="*/ 0 w 7772400"/>
              <a:gd name="connsiteY4" fmla="*/ 0 h 584031"/>
              <a:gd name="connsiteX0" fmla="*/ 0 w 7772400"/>
              <a:gd name="connsiteY0" fmla="*/ 0 h 584031"/>
              <a:gd name="connsiteX1" fmla="*/ 7772400 w 7772400"/>
              <a:gd name="connsiteY1" fmla="*/ 0 h 584031"/>
              <a:gd name="connsiteX2" fmla="*/ 7772400 w 7772400"/>
              <a:gd name="connsiteY2" fmla="*/ 584031 h 584031"/>
              <a:gd name="connsiteX3" fmla="*/ 6567153 w 7772400"/>
              <a:gd name="connsiteY3" fmla="*/ 577897 h 584031"/>
              <a:gd name="connsiteX4" fmla="*/ 0 w 7772400"/>
              <a:gd name="connsiteY4" fmla="*/ 584031 h 584031"/>
              <a:gd name="connsiteX5" fmla="*/ 0 w 7772400"/>
              <a:gd name="connsiteY5" fmla="*/ 0 h 584031"/>
              <a:gd name="connsiteX0" fmla="*/ 0 w 7772400"/>
              <a:gd name="connsiteY0" fmla="*/ 0 h 584031"/>
              <a:gd name="connsiteX1" fmla="*/ 7772400 w 7772400"/>
              <a:gd name="connsiteY1" fmla="*/ 0 h 584031"/>
              <a:gd name="connsiteX2" fmla="*/ 6567153 w 7772400"/>
              <a:gd name="connsiteY2" fmla="*/ 577897 h 584031"/>
              <a:gd name="connsiteX3" fmla="*/ 0 w 7772400"/>
              <a:gd name="connsiteY3" fmla="*/ 584031 h 584031"/>
              <a:gd name="connsiteX4" fmla="*/ 0 w 7772400"/>
              <a:gd name="connsiteY4" fmla="*/ 0 h 58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584031">
                <a:moveTo>
                  <a:pt x="0" y="0"/>
                </a:moveTo>
                <a:lnTo>
                  <a:pt x="7772400" y="0"/>
                </a:lnTo>
                <a:lnTo>
                  <a:pt x="6567153" y="577897"/>
                </a:lnTo>
                <a:lnTo>
                  <a:pt x="0" y="58403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7397" y="3519566"/>
            <a:ext cx="9161397" cy="762000"/>
          </a:xfrm>
          <a:prstGeom prst="rect">
            <a:avLst/>
          </a:prstGeom>
          <a:solidFill>
            <a:srgbClr val="00559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28"/>
          <a:stretch/>
        </p:blipFill>
        <p:spPr>
          <a:xfrm>
            <a:off x="439804" y="6096000"/>
            <a:ext cx="3276600" cy="499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687" y="3675223"/>
            <a:ext cx="8806795" cy="718204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4000" cap="all" baseline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4"/>
          <p:cNvSpPr>
            <a:spLocks noGrp="1"/>
          </p:cNvSpPr>
          <p:nvPr>
            <p:ph sz="quarter" idx="10"/>
          </p:nvPr>
        </p:nvSpPr>
        <p:spPr>
          <a:xfrm>
            <a:off x="331077" y="4265448"/>
            <a:ext cx="6374523" cy="611352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11"/>
          </p:nvPr>
        </p:nvSpPr>
        <p:spPr>
          <a:xfrm>
            <a:off x="4038600" y="6310384"/>
            <a:ext cx="4800600" cy="304800"/>
          </a:xfrm>
        </p:spPr>
        <p:txBody>
          <a:bodyPr/>
          <a:lstStyle>
            <a:lvl1pPr marL="0" indent="0" algn="r">
              <a:buNone/>
              <a:defRPr sz="1600" cap="all" baseline="0">
                <a:solidFill>
                  <a:schemeClr val="accent1"/>
                </a:solidFill>
                <a:latin typeface="Franklin Gothic Medium" pitchFamily="34" charset="0"/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20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711558" y="1219200"/>
            <a:ext cx="8051442" cy="495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3362" y="6495145"/>
            <a:ext cx="941203" cy="292103"/>
          </a:xfrm>
          <a:prstGeom prst="rect">
            <a:avLst/>
          </a:prstGeom>
        </p:spPr>
        <p:txBody>
          <a:bodyPr lIns="102392" tIns="51196" rIns="102392" bIns="51196" anchor="ctr"/>
          <a:lstStyle>
            <a:lvl1pPr algn="r">
              <a:defRPr sz="900" b="0" i="0">
                <a:solidFill>
                  <a:srgbClr val="7F7F7F"/>
                </a:solidFill>
                <a:latin typeface="+mn-lt"/>
              </a:defRPr>
            </a:lvl1pPr>
          </a:lstStyle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460375"/>
            <a:ext cx="5791200" cy="365760"/>
          </a:xfrm>
        </p:spPr>
        <p:txBody>
          <a:bodyPr anchor="ctr"/>
          <a:lstStyle>
            <a:lvl1pPr marL="0" indent="0">
              <a:buNone/>
              <a:defRPr sz="9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footnote or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4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711558" y="1739721"/>
            <a:ext cx="8051442" cy="441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3362" y="6495145"/>
            <a:ext cx="941203" cy="292103"/>
          </a:xfrm>
          <a:prstGeom prst="rect">
            <a:avLst/>
          </a:prstGeom>
        </p:spPr>
        <p:txBody>
          <a:bodyPr lIns="102392" tIns="51196" rIns="102392" bIns="51196" anchor="ctr"/>
          <a:lstStyle>
            <a:lvl1pPr algn="r">
              <a:defRPr sz="900" b="0" i="0">
                <a:solidFill>
                  <a:srgbClr val="7F7F7F"/>
                </a:solidFill>
                <a:latin typeface="+mn-lt"/>
              </a:defRPr>
            </a:lvl1pPr>
          </a:lstStyle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460375"/>
            <a:ext cx="5791200" cy="365760"/>
          </a:xfrm>
        </p:spPr>
        <p:txBody>
          <a:bodyPr anchor="ctr"/>
          <a:lstStyle>
            <a:lvl1pPr marL="0" indent="0">
              <a:buNone/>
              <a:defRPr sz="9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footnote or attribution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711558" y="1221346"/>
            <a:ext cx="8051442" cy="457200"/>
          </a:xfrm>
        </p:spPr>
        <p:txBody>
          <a:bodyPr anchor="ctr"/>
          <a:lstStyle>
            <a:lvl1pPr>
              <a:buNone/>
              <a:defRPr sz="2400" b="0">
                <a:solidFill>
                  <a:srgbClr val="595959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2607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711558" y="1219200"/>
            <a:ext cx="5689242" cy="4953000"/>
          </a:xfrm>
        </p:spPr>
        <p:txBody>
          <a:bodyPr rtlCol="0">
            <a:normAutofit/>
          </a:bodyPr>
          <a:lstStyle>
            <a:lvl1pPr>
              <a:buFont typeface="Wingdings" pitchFamily="2" charset="2"/>
              <a:buChar char="§"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477000" y="1219200"/>
            <a:ext cx="2286000" cy="49530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3362" y="6495145"/>
            <a:ext cx="941203" cy="292103"/>
          </a:xfrm>
          <a:prstGeom prst="rect">
            <a:avLst/>
          </a:prstGeom>
        </p:spPr>
        <p:txBody>
          <a:bodyPr lIns="102392" tIns="51196" rIns="102392" bIns="51196" anchor="ctr"/>
          <a:lstStyle>
            <a:lvl1pPr algn="r">
              <a:defRPr sz="900" b="0" i="0">
                <a:solidFill>
                  <a:srgbClr val="7F7F7F"/>
                </a:solidFill>
                <a:latin typeface="+mn-lt"/>
              </a:defRPr>
            </a:lvl1pPr>
          </a:lstStyle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0" y="6460375"/>
            <a:ext cx="5791200" cy="365760"/>
          </a:xfrm>
        </p:spPr>
        <p:txBody>
          <a:bodyPr anchor="ctr"/>
          <a:lstStyle>
            <a:lvl1pPr marL="0" indent="0">
              <a:buNone/>
              <a:defRPr sz="9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footnote or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8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474" y="382074"/>
            <a:ext cx="8267526" cy="7620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07265" y="1221346"/>
            <a:ext cx="3886200" cy="4950854"/>
          </a:xfrm>
        </p:spPr>
        <p:txBody>
          <a:bodyPr/>
          <a:lstStyle>
            <a:lvl1pPr>
              <a:spcBef>
                <a:spcPts val="1200"/>
              </a:spcBef>
              <a:tabLst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1"/>
          </p:nvPr>
        </p:nvSpPr>
        <p:spPr>
          <a:xfrm>
            <a:off x="4876800" y="1221346"/>
            <a:ext cx="3886200" cy="4950854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3362" y="6495145"/>
            <a:ext cx="941203" cy="292103"/>
          </a:xfrm>
          <a:prstGeom prst="rect">
            <a:avLst/>
          </a:prstGeom>
        </p:spPr>
        <p:txBody>
          <a:bodyPr lIns="102392" tIns="51196" rIns="102392" bIns="51196" anchor="ctr"/>
          <a:lstStyle>
            <a:lvl1pPr algn="r">
              <a:defRPr sz="900" b="0" i="0">
                <a:solidFill>
                  <a:srgbClr val="7F7F7F"/>
                </a:solidFill>
                <a:latin typeface="+mn-lt"/>
              </a:defRPr>
            </a:lvl1pPr>
          </a:lstStyle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0" y="6460375"/>
            <a:ext cx="5791200" cy="365760"/>
          </a:xfrm>
        </p:spPr>
        <p:txBody>
          <a:bodyPr anchor="ctr"/>
          <a:lstStyle>
            <a:lvl1pPr marL="0" indent="0">
              <a:buNone/>
              <a:defRPr sz="9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footnote or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45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474" y="382074"/>
            <a:ext cx="8267526" cy="7620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11558" y="1678545"/>
            <a:ext cx="3886200" cy="4480775"/>
          </a:xfrm>
        </p:spPr>
        <p:txBody>
          <a:bodyPr/>
          <a:lstStyle>
            <a:lvl1pPr>
              <a:spcBef>
                <a:spcPts val="1200"/>
              </a:spcBef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1"/>
          </p:nvPr>
        </p:nvSpPr>
        <p:spPr>
          <a:xfrm>
            <a:off x="4876800" y="1691424"/>
            <a:ext cx="3886200" cy="4480775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711558" y="1221346"/>
            <a:ext cx="3886200" cy="457200"/>
          </a:xfrm>
        </p:spPr>
        <p:txBody>
          <a:bodyPr anchor="ctr"/>
          <a:lstStyle>
            <a:lvl1pPr>
              <a:buNone/>
              <a:defRPr sz="2000" b="0">
                <a:solidFill>
                  <a:srgbClr val="595959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6800" y="1234225"/>
            <a:ext cx="3886200" cy="457200"/>
          </a:xfrm>
        </p:spPr>
        <p:txBody>
          <a:bodyPr anchor="ctr"/>
          <a:lstStyle>
            <a:lvl1pPr>
              <a:buNone/>
              <a:defRPr sz="2000" b="0">
                <a:solidFill>
                  <a:srgbClr val="595959"/>
                </a:solidFill>
                <a:latin typeface="Franklin Gothic Medium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3362" y="6495145"/>
            <a:ext cx="941203" cy="292103"/>
          </a:xfrm>
          <a:prstGeom prst="rect">
            <a:avLst/>
          </a:prstGeom>
        </p:spPr>
        <p:txBody>
          <a:bodyPr lIns="102392" tIns="51196" rIns="102392" bIns="51196" anchor="ctr"/>
          <a:lstStyle>
            <a:lvl1pPr algn="r">
              <a:defRPr sz="900" b="0" i="0">
                <a:solidFill>
                  <a:srgbClr val="7F7F7F"/>
                </a:solidFill>
                <a:latin typeface="+mn-lt"/>
              </a:defRPr>
            </a:lvl1pPr>
          </a:lstStyle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0" y="6460375"/>
            <a:ext cx="5791200" cy="365760"/>
          </a:xfrm>
        </p:spPr>
        <p:txBody>
          <a:bodyPr anchor="ctr"/>
          <a:lstStyle>
            <a:lvl1pPr marL="0" indent="0">
              <a:buNone/>
              <a:defRPr sz="9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footnote or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21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3362" y="6495145"/>
            <a:ext cx="941203" cy="292103"/>
          </a:xfrm>
          <a:prstGeom prst="rect">
            <a:avLst/>
          </a:prstGeom>
        </p:spPr>
        <p:txBody>
          <a:bodyPr lIns="102392" tIns="51196" rIns="102392" bIns="51196" anchor="ctr"/>
          <a:lstStyle>
            <a:lvl1pPr algn="r">
              <a:defRPr sz="900" b="0" i="0">
                <a:solidFill>
                  <a:srgbClr val="7F7F7F"/>
                </a:solidFill>
                <a:latin typeface="+mn-lt"/>
              </a:defRPr>
            </a:lvl1pPr>
          </a:lstStyle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460375"/>
            <a:ext cx="5791200" cy="365760"/>
          </a:xfrm>
        </p:spPr>
        <p:txBody>
          <a:bodyPr anchor="ctr"/>
          <a:lstStyle>
            <a:lvl1pPr marL="0" indent="0">
              <a:buNone/>
              <a:defRPr sz="9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footnote or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04800" y="1650657"/>
            <a:ext cx="8458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4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3362" y="6495145"/>
            <a:ext cx="941203" cy="292103"/>
          </a:xfrm>
          <a:prstGeom prst="rect">
            <a:avLst/>
          </a:prstGeom>
        </p:spPr>
        <p:txBody>
          <a:bodyPr lIns="102392" tIns="51196" rIns="102392" bIns="51196" anchor="ctr"/>
          <a:lstStyle>
            <a:lvl1pPr algn="r">
              <a:defRPr sz="900" b="0" i="0">
                <a:solidFill>
                  <a:srgbClr val="7F7F7F"/>
                </a:solidFill>
                <a:latin typeface="+mn-lt"/>
              </a:defRPr>
            </a:lvl1pPr>
          </a:lstStyle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460375"/>
            <a:ext cx="5791200" cy="365760"/>
          </a:xfrm>
        </p:spPr>
        <p:txBody>
          <a:bodyPr anchor="ctr"/>
          <a:lstStyle>
            <a:lvl1pPr marL="0" indent="0">
              <a:buNone/>
              <a:defRPr sz="9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footnote or attribution</a:t>
            </a:r>
            <a:endParaRPr lang="en-US" dirty="0"/>
          </a:p>
        </p:txBody>
      </p:sp>
      <p:pic>
        <p:nvPicPr>
          <p:cNvPr id="6" name="Picture 5" descr="City_Overhead.jpg"/>
          <p:cNvPicPr>
            <a:picLocks noChangeAspect="1"/>
          </p:cNvPicPr>
          <p:nvPr/>
        </p:nvPicPr>
        <p:blipFill rotWithShape="1">
          <a:blip r:embed="rId2" cstate="print">
            <a:alphaModFix/>
          </a:blip>
          <a:srcRect r="93438" b="82458"/>
          <a:stretch/>
        </p:blipFill>
        <p:spPr>
          <a:xfrm>
            <a:off x="-7888" y="-8523"/>
            <a:ext cx="601386" cy="12062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3498" y="304800"/>
            <a:ext cx="8321902" cy="88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9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304800"/>
            <a:ext cx="82296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9015" y="0"/>
            <a:ext cx="64008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6136" y="6766460"/>
            <a:ext cx="640080" cy="100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6460375"/>
            <a:ext cx="5791200" cy="365760"/>
          </a:xfrm>
        </p:spPr>
        <p:txBody>
          <a:bodyPr anchor="ctr"/>
          <a:lstStyle>
            <a:lvl1pPr marL="0" indent="0">
              <a:buNone/>
              <a:defRPr sz="9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footnote or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025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background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3362" y="6495145"/>
            <a:ext cx="941203" cy="292103"/>
          </a:xfrm>
          <a:prstGeom prst="rect">
            <a:avLst/>
          </a:prstGeom>
        </p:spPr>
        <p:txBody>
          <a:bodyPr lIns="102392" tIns="51196" rIns="102392" bIns="51196" anchor="ctr"/>
          <a:lstStyle>
            <a:lvl1pPr algn="r">
              <a:defRPr sz="900" b="0" i="0">
                <a:solidFill>
                  <a:srgbClr val="7F7F7F"/>
                </a:solidFill>
                <a:latin typeface="+mn-lt"/>
              </a:defRPr>
            </a:lvl1pPr>
          </a:lstStyle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460375"/>
            <a:ext cx="5791200" cy="365760"/>
          </a:xfrm>
        </p:spPr>
        <p:txBody>
          <a:bodyPr anchor="ctr"/>
          <a:lstStyle>
            <a:lvl1pPr marL="0" indent="0">
              <a:buNone/>
              <a:defRPr sz="9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footnote or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82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Background, no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3362" y="6495145"/>
            <a:ext cx="941203" cy="292103"/>
          </a:xfrm>
          <a:prstGeom prst="rect">
            <a:avLst/>
          </a:prstGeom>
        </p:spPr>
        <p:txBody>
          <a:bodyPr lIns="102392" tIns="51196" rIns="102392" bIns="51196" anchor="ctr"/>
          <a:lstStyle>
            <a:lvl1pPr algn="r">
              <a:defRPr sz="900" b="0" i="0">
                <a:solidFill>
                  <a:srgbClr val="7F7F7F"/>
                </a:solidFill>
                <a:latin typeface="+mn-lt"/>
              </a:defRPr>
            </a:lvl1pPr>
          </a:lstStyle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6460375"/>
            <a:ext cx="5791200" cy="365760"/>
          </a:xfrm>
        </p:spPr>
        <p:txBody>
          <a:bodyPr anchor="ctr"/>
          <a:lstStyle>
            <a:lvl1pPr marL="0" indent="0">
              <a:buNone/>
              <a:defRPr sz="9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footnote or attribution</a:t>
            </a:r>
            <a:endParaRPr lang="en-US" dirty="0"/>
          </a:p>
        </p:txBody>
      </p:sp>
      <p:pic>
        <p:nvPicPr>
          <p:cNvPr id="6" name="Picture 5" descr="City_Overhead.jpg"/>
          <p:cNvPicPr>
            <a:picLocks noChangeAspect="1"/>
          </p:cNvPicPr>
          <p:nvPr/>
        </p:nvPicPr>
        <p:blipFill rotWithShape="1">
          <a:blip r:embed="rId2" cstate="print">
            <a:alphaModFix/>
          </a:blip>
          <a:srcRect r="93438" b="82645"/>
          <a:stretch/>
        </p:blipFill>
        <p:spPr>
          <a:xfrm>
            <a:off x="-7888" y="-8523"/>
            <a:ext cx="601386" cy="1193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3498" y="304800"/>
            <a:ext cx="8321902" cy="88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65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ityScape_1.jpg"/>
          <p:cNvPicPr>
            <a:picLocks noChangeAspect="1"/>
          </p:cNvPicPr>
          <p:nvPr/>
        </p:nvPicPr>
        <p:blipFill rotWithShape="1">
          <a:blip r:embed="rId2" cstate="print"/>
          <a:srcRect l="263" t="686" r="381" b="25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flipH="1">
            <a:off x="381000" y="0"/>
            <a:ext cx="228600" cy="6867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888" y="3048000"/>
            <a:ext cx="9153144" cy="1371600"/>
          </a:xfrm>
          <a:prstGeom prst="rect">
            <a:avLst/>
          </a:prstGeom>
          <a:solidFill>
            <a:srgbClr val="00559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888" y="4419600"/>
            <a:ext cx="7705344" cy="5840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5767" y="6400800"/>
            <a:ext cx="2225876" cy="365760"/>
            <a:chOff x="-16076" y="6492240"/>
            <a:chExt cx="2225876" cy="365760"/>
          </a:xfrm>
        </p:grpSpPr>
        <p:sp>
          <p:nvSpPr>
            <p:cNvPr id="18" name="Rectangle 17"/>
            <p:cNvSpPr/>
            <p:nvPr/>
          </p:nvSpPr>
          <p:spPr>
            <a:xfrm>
              <a:off x="-16076" y="6492240"/>
              <a:ext cx="2225876" cy="365760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886" b="27375"/>
            <a:stretch/>
          </p:blipFill>
          <p:spPr>
            <a:xfrm>
              <a:off x="76199" y="6578645"/>
              <a:ext cx="1397273" cy="20116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883356" y="6595871"/>
            <a:ext cx="1073964" cy="180427"/>
          </a:xfrm>
          <a:prstGeom prst="rect">
            <a:avLst/>
          </a:prstGeom>
          <a:noFill/>
        </p:spPr>
        <p:txBody>
          <a:bodyPr wrap="square" lIns="72001" tIns="36001" rIns="72001" bIns="36001" rtlCol="0">
            <a:spAutoFit/>
          </a:bodyPr>
          <a:lstStyle/>
          <a:p>
            <a:pPr algn="r"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sz="700" dirty="0" smtClean="0">
                <a:solidFill>
                  <a:srgbClr val="595959"/>
                </a:solidFill>
                <a:cs typeface="Arial" pitchFamily="34" charset="0"/>
              </a:rPr>
              <a:t>© 2012</a:t>
            </a:r>
            <a:endParaRPr lang="en-US" sz="700" dirty="0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80846" y="3115546"/>
            <a:ext cx="8586953" cy="1342691"/>
          </a:xfr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4800" cap="all" baseline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4"/>
          <p:cNvSpPr>
            <a:spLocks noGrp="1"/>
          </p:cNvSpPr>
          <p:nvPr>
            <p:ph sz="quarter" idx="10"/>
          </p:nvPr>
        </p:nvSpPr>
        <p:spPr>
          <a:xfrm>
            <a:off x="500995" y="4402082"/>
            <a:ext cx="6374523" cy="594710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60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ityScape_1.jpg"/>
          <p:cNvPicPr>
            <a:picLocks noChangeAspect="1"/>
          </p:cNvPicPr>
          <p:nvPr/>
        </p:nvPicPr>
        <p:blipFill rotWithShape="1">
          <a:blip r:embed="rId2" cstate="print"/>
          <a:srcRect l="263" t="686" r="381" b="25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flipH="1">
            <a:off x="381000" y="0"/>
            <a:ext cx="228600" cy="6867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888" y="3276600"/>
            <a:ext cx="9153144" cy="1371600"/>
          </a:xfrm>
          <a:prstGeom prst="rect">
            <a:avLst/>
          </a:prstGeom>
          <a:solidFill>
            <a:srgbClr val="00559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5767" y="6400800"/>
            <a:ext cx="2225876" cy="365760"/>
            <a:chOff x="-16076" y="6492240"/>
            <a:chExt cx="2225876" cy="365760"/>
          </a:xfrm>
        </p:grpSpPr>
        <p:sp>
          <p:nvSpPr>
            <p:cNvPr id="18" name="Rectangle 17"/>
            <p:cNvSpPr/>
            <p:nvPr/>
          </p:nvSpPr>
          <p:spPr>
            <a:xfrm>
              <a:off x="-16076" y="6492240"/>
              <a:ext cx="2225876" cy="365760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886" b="27375"/>
            <a:stretch/>
          </p:blipFill>
          <p:spPr>
            <a:xfrm>
              <a:off x="76199" y="6578645"/>
              <a:ext cx="1397273" cy="20116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883356" y="6595871"/>
            <a:ext cx="1073964" cy="180427"/>
          </a:xfrm>
          <a:prstGeom prst="rect">
            <a:avLst/>
          </a:prstGeom>
          <a:noFill/>
        </p:spPr>
        <p:txBody>
          <a:bodyPr wrap="square" lIns="72001" tIns="36001" rIns="72001" bIns="36001" rtlCol="0">
            <a:spAutoFit/>
          </a:bodyPr>
          <a:lstStyle/>
          <a:p>
            <a:pPr algn="r"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sz="700" dirty="0" smtClean="0">
                <a:solidFill>
                  <a:srgbClr val="595959"/>
                </a:solidFill>
                <a:cs typeface="Arial" pitchFamily="34" charset="0"/>
              </a:rPr>
              <a:t>© 2012</a:t>
            </a:r>
            <a:endParaRPr lang="en-US" sz="700" dirty="0"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80846" y="3343072"/>
            <a:ext cx="8586953" cy="1342691"/>
          </a:xfr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4800" cap="all" baseline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3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724" y="2337391"/>
            <a:ext cx="7924800" cy="1853609"/>
          </a:xfrm>
        </p:spPr>
        <p:txBody>
          <a:bodyPr anchor="t">
            <a:normAutofit/>
          </a:bodyPr>
          <a:lstStyle>
            <a:lvl1pPr>
              <a:defRPr sz="36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9800" y="5689257"/>
            <a:ext cx="2938505" cy="914400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rgbClr val="595959"/>
                </a:solidFill>
              </a:defRPr>
            </a:lvl1pPr>
            <a:lvl2pPr marL="457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86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83356" y="6595871"/>
            <a:ext cx="1073964" cy="180427"/>
          </a:xfrm>
          <a:prstGeom prst="rect">
            <a:avLst/>
          </a:prstGeom>
          <a:noFill/>
        </p:spPr>
        <p:txBody>
          <a:bodyPr wrap="square" lIns="72001" tIns="36001" rIns="72001" bIns="36001" rtlCol="0">
            <a:spAutoFit/>
          </a:bodyPr>
          <a:lstStyle/>
          <a:p>
            <a:pPr algn="r"/>
            <a:r>
              <a:rPr lang="en-US" sz="700" b="0" i="0" baseline="0" dirty="0" smtClean="0">
                <a:solidFill>
                  <a:srgbClr val="595959"/>
                </a:solidFill>
                <a:latin typeface="+mn-lt"/>
              </a:rPr>
              <a:t>© 2012</a:t>
            </a:r>
            <a:endParaRPr lang="en-US" sz="700" b="0" i="0" dirty="0">
              <a:solidFill>
                <a:srgbClr val="595959"/>
              </a:solidFill>
              <a:latin typeface="+mn-lt"/>
            </a:endParaRPr>
          </a:p>
        </p:txBody>
      </p:sp>
      <p:pic>
        <p:nvPicPr>
          <p:cNvPr id="7" name="Picture 6" descr="logo_NoT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49" y="6346252"/>
            <a:ext cx="1600519" cy="24301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5800" y="2997200"/>
            <a:ext cx="7772400" cy="2032000"/>
          </a:xfrm>
        </p:spPr>
        <p:txBody>
          <a:bodyPr>
            <a:normAutofit/>
          </a:bodyPr>
          <a:lstStyle>
            <a:lvl1pPr algn="ctr" defTabSz="914167" rtl="0" eaLnBrk="1" latinLnBrk="0" hangingPunct="1">
              <a:spcBef>
                <a:spcPct val="0"/>
              </a:spcBef>
              <a:buNone/>
              <a:defRPr lang="en-US" sz="3200" b="0" kern="1200" dirty="0" smtClean="0">
                <a:solidFill>
                  <a:srgbClr val="595959"/>
                </a:solidFill>
                <a:latin typeface="Tahoma"/>
                <a:ea typeface="+mj-ea"/>
                <a:cs typeface="Tahom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 descr="SpiderLabsLogo_PP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0" y="6302703"/>
            <a:ext cx="1453741" cy="419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381000" y="1651000"/>
            <a:ext cx="6019800" cy="4673600"/>
          </a:xfrm>
        </p:spPr>
        <p:txBody>
          <a:bodyPr rtlCol="0">
            <a:normAutofit/>
          </a:bodyPr>
          <a:lstStyle>
            <a:lvl1pPr>
              <a:buFont typeface="Wingdings" pitchFamily="2" charset="2"/>
              <a:buChar char="§"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29400" y="1651000"/>
            <a:ext cx="2133600" cy="46736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328410" y="1650657"/>
            <a:ext cx="3962400" cy="4800600"/>
          </a:xfrm>
        </p:spPr>
        <p:txBody>
          <a:bodyPr/>
          <a:lstStyle>
            <a:lvl1pPr>
              <a:spcBef>
                <a:spcPts val="1200"/>
              </a:spcBef>
              <a:tabLst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1"/>
          </p:nvPr>
        </p:nvSpPr>
        <p:spPr>
          <a:xfrm>
            <a:off x="4724400" y="1650657"/>
            <a:ext cx="4038600" cy="48006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328409" y="2116438"/>
            <a:ext cx="4050407" cy="4038600"/>
          </a:xfrm>
        </p:spPr>
        <p:txBody>
          <a:bodyPr/>
          <a:lstStyle>
            <a:lvl1pPr>
              <a:spcBef>
                <a:spcPts val="1200"/>
              </a:spcBef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1"/>
          </p:nvPr>
        </p:nvSpPr>
        <p:spPr>
          <a:xfrm>
            <a:off x="4724400" y="2116438"/>
            <a:ext cx="4038600" cy="4038600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304800" y="1659238"/>
            <a:ext cx="4085514" cy="457200"/>
          </a:xfrm>
        </p:spPr>
        <p:txBody>
          <a:bodyPr anchor="ctr"/>
          <a:lstStyle>
            <a:lvl1pPr>
              <a:buNone/>
              <a:defRPr sz="2000" b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24400" y="1659238"/>
            <a:ext cx="4038600" cy="457200"/>
          </a:xfrm>
        </p:spPr>
        <p:txBody>
          <a:bodyPr anchor="ctr"/>
          <a:lstStyle>
            <a:lvl1pPr>
              <a:buNone/>
              <a:defRPr sz="2000" b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866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262" y="5354347"/>
            <a:ext cx="2431301" cy="318926"/>
          </a:xfrm>
          <a:prstGeom prst="rect">
            <a:avLst/>
          </a:prstGeom>
          <a:noFill/>
        </p:spPr>
        <p:txBody>
          <a:bodyPr wrap="square" lIns="72001" tIns="36001" rIns="72001" bIns="36001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cs typeface="Tahoma"/>
              </a:rPr>
              <a:t>Presented by: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64" y="1363278"/>
            <a:ext cx="5429998" cy="801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724" y="2337391"/>
            <a:ext cx="7924800" cy="1853609"/>
          </a:xfrm>
        </p:spPr>
        <p:txBody>
          <a:bodyPr anchor="t">
            <a:normAutofit/>
          </a:bodyPr>
          <a:lstStyle>
            <a:lvl1pPr>
              <a:defRPr sz="36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9800" y="5689257"/>
            <a:ext cx="2938505" cy="914400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rgbClr val="595959"/>
                </a:solidFill>
              </a:defRPr>
            </a:lvl1pPr>
            <a:lvl2pPr marL="457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4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8" Type="http://schemas.openxmlformats.org/officeDocument/2006/relationships/image" Target="../media/image6.jpe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6" y="9979"/>
            <a:ext cx="9116787" cy="682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4104286" y="6479290"/>
            <a:ext cx="941203" cy="292103"/>
          </a:xfrm>
          <a:prstGeom prst="rect">
            <a:avLst/>
          </a:prstGeom>
        </p:spPr>
        <p:txBody>
          <a:bodyPr lIns="102392" tIns="51196" rIns="102392" bIns="51196" anchor="ctr"/>
          <a:lstStyle>
            <a:lvl1pPr algn="ctr">
              <a:defRPr sz="700" b="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83356" y="6595871"/>
            <a:ext cx="1073964" cy="180427"/>
          </a:xfrm>
          <a:prstGeom prst="rect">
            <a:avLst/>
          </a:prstGeom>
          <a:noFill/>
        </p:spPr>
        <p:txBody>
          <a:bodyPr wrap="square" lIns="72001" tIns="36001" rIns="72001" bIns="36001" rtlCol="0">
            <a:spAutoFit/>
          </a:bodyPr>
          <a:lstStyle/>
          <a:p>
            <a:pPr algn="r"/>
            <a:r>
              <a:rPr lang="en-US" sz="7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© 2012</a:t>
            </a:r>
            <a:endParaRPr lang="en-US" sz="700" b="0" i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3" name="Picture 12" descr="logo_NoTag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49" y="6346252"/>
            <a:ext cx="1600519" cy="243011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434975"/>
            <a:ext cx="845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654175"/>
            <a:ext cx="8458200" cy="459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pic>
        <p:nvPicPr>
          <p:cNvPr id="9" name="Picture 8" descr="SpiderLabsLogo_PPT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0" y="6302703"/>
            <a:ext cx="1453741" cy="4193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2813" rtl="0" eaLnBrk="1" fontAlgn="base" hangingPunct="1">
        <a:spcBef>
          <a:spcPct val="0"/>
        </a:spcBef>
        <a:spcAft>
          <a:spcPct val="0"/>
        </a:spcAft>
        <a:defRPr lang="en-US" sz="3600" b="0" kern="1200" dirty="0">
          <a:solidFill>
            <a:schemeClr val="tx1">
              <a:lumMod val="65000"/>
              <a:lumOff val="35000"/>
            </a:schemeClr>
          </a:solidFill>
          <a:latin typeface="Tahoma"/>
          <a:ea typeface="+mj-ea"/>
          <a:cs typeface="Tahoma"/>
        </a:defRPr>
      </a:lvl1pPr>
      <a:lvl2pPr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2pPr>
      <a:lvl3pPr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3pPr>
      <a:lvl4pPr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4pPr>
      <a:lvl5pPr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5pPr>
      <a:lvl6pPr marL="457200"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6pPr>
      <a:lvl7pPr marL="914400"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7pPr>
      <a:lvl8pPr marL="1371600"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8pPr>
      <a:lvl9pPr marL="1828800"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9pPr>
    </p:titleStyle>
    <p:bodyStyle>
      <a:lvl1pPr marL="338328" indent="-341313" algn="l" defTabSz="912813" rtl="0" eaLnBrk="1" fontAlgn="base" hangingPunct="1">
        <a:spcBef>
          <a:spcPts val="1600"/>
        </a:spcBef>
        <a:spcAft>
          <a:spcPts val="0"/>
        </a:spcAft>
        <a:buClr>
          <a:schemeClr val="tx1">
            <a:lumMod val="65000"/>
            <a:lumOff val="35000"/>
          </a:schemeClr>
        </a:buClr>
        <a:buFont typeface="Arial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Tahoma"/>
          <a:ea typeface="+mn-ea"/>
          <a:cs typeface="Tahoma"/>
        </a:defRPr>
      </a:lvl1pPr>
      <a:lvl2pPr marL="741363" indent="-284163" algn="l" defTabSz="912813" rtl="0" eaLnBrk="1" fontAlgn="base" hangingPunct="1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Tahoma"/>
          <a:ea typeface="+mn-ea"/>
          <a:cs typeface="Tahoma"/>
        </a:defRPr>
      </a:lvl2pPr>
      <a:lvl3pPr marL="1141413" indent="-227013" algn="l" defTabSz="912813" rtl="0" eaLnBrk="1" fontAlgn="base" hangingPunct="1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/>
          <a:ea typeface="+mn-ea"/>
          <a:cs typeface="Tahoma"/>
        </a:defRPr>
      </a:lvl3pPr>
      <a:lvl4pPr marL="1598613" indent="-227013" algn="l" defTabSz="912813" rtl="0" eaLnBrk="1" fontAlgn="base" hangingPunct="1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Tahoma"/>
          <a:ea typeface="+mn-ea"/>
          <a:cs typeface="Tahoma"/>
        </a:defRPr>
      </a:lvl4pPr>
      <a:lvl5pPr marL="2055813" indent="-227013" algn="l" defTabSz="912813" rtl="0" eaLnBrk="1" fontAlgn="base" hangingPunct="1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Tahoma"/>
          <a:ea typeface="+mn-ea"/>
          <a:cs typeface="Tahoma"/>
        </a:defRPr>
      </a:lvl5pPr>
      <a:lvl6pPr marL="2513958" indent="-228542" algn="l" defTabSz="9141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1" indent="-228542" algn="l" defTabSz="9141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5" indent="-228542" algn="l" defTabSz="9141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8" indent="-228542" algn="l" defTabSz="9141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7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4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7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9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4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6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13362" y="6494689"/>
            <a:ext cx="941203" cy="292103"/>
          </a:xfrm>
          <a:prstGeom prst="rect">
            <a:avLst/>
          </a:prstGeom>
        </p:spPr>
        <p:txBody>
          <a:bodyPr lIns="102392" tIns="51196" rIns="102392" bIns="51196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DBA2CF31-A9A9-D14D-A936-4FA114892852}" type="slidenum">
              <a:rPr lang="en-US" smtClean="0"/>
              <a:t>‹#›</a:t>
            </a:fld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11558" y="1219200"/>
            <a:ext cx="8127984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pic>
        <p:nvPicPr>
          <p:cNvPr id="10" name="Picture 9" descr="City_Overhead.jpg"/>
          <p:cNvPicPr>
            <a:picLocks noChangeAspect="1"/>
          </p:cNvPicPr>
          <p:nvPr/>
        </p:nvPicPr>
        <p:blipFill rotWithShape="1">
          <a:blip r:embed="rId18" cstate="print">
            <a:alphaModFix/>
          </a:blip>
          <a:srcRect r="93438"/>
          <a:stretch/>
        </p:blipFill>
        <p:spPr>
          <a:xfrm>
            <a:off x="-7888" y="-8523"/>
            <a:ext cx="601386" cy="68762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361462"/>
            <a:ext cx="8763000" cy="762000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-5767" y="6400800"/>
            <a:ext cx="2225876" cy="365760"/>
            <a:chOff x="-16076" y="6492240"/>
            <a:chExt cx="2225876" cy="365760"/>
          </a:xfrm>
        </p:grpSpPr>
        <p:sp>
          <p:nvSpPr>
            <p:cNvPr id="16" name="Rectangle 15"/>
            <p:cNvSpPr/>
            <p:nvPr/>
          </p:nvSpPr>
          <p:spPr>
            <a:xfrm>
              <a:off x="-16076" y="6492240"/>
              <a:ext cx="2225876" cy="365760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886" b="27375"/>
            <a:stretch/>
          </p:blipFill>
          <p:spPr>
            <a:xfrm>
              <a:off x="76199" y="6578645"/>
              <a:ext cx="1397273" cy="201166"/>
            </a:xfrm>
            <a:prstGeom prst="rect">
              <a:avLst/>
            </a:prstGeom>
          </p:spPr>
        </p:pic>
      </p:grp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5474" y="382074"/>
            <a:ext cx="8267526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182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28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b="0" kern="1200" dirty="0">
          <a:solidFill>
            <a:schemeClr val="bg1"/>
          </a:solidFill>
          <a:latin typeface="+mj-lt"/>
          <a:ea typeface="+mj-ea"/>
          <a:cs typeface="Century Gothic"/>
        </a:defRPr>
      </a:lvl1pPr>
      <a:lvl2pPr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2pPr>
      <a:lvl3pPr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3pPr>
      <a:lvl4pPr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4pPr>
      <a:lvl5pPr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5pPr>
      <a:lvl6pPr marL="457200"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6pPr>
      <a:lvl7pPr marL="914400"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7pPr>
      <a:lvl8pPr marL="1371600"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8pPr>
      <a:lvl9pPr marL="1828800" algn="l" defTabSz="9128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2A4B"/>
          </a:solidFill>
          <a:latin typeface="Trebuchet MS" pitchFamily="34" charset="0"/>
        </a:defRPr>
      </a:lvl9pPr>
    </p:titleStyle>
    <p:bodyStyle>
      <a:lvl1pPr marL="341313" indent="-34131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Century Gothic"/>
        </a:defRPr>
      </a:lvl1pPr>
      <a:lvl2pPr marL="741363" indent="-2841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Century Gothic"/>
        </a:defRPr>
      </a:lvl2pPr>
      <a:lvl3pPr marL="1141413" indent="-22701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Century Gothic"/>
        </a:defRPr>
      </a:lvl3pPr>
      <a:lvl4pPr marL="1598613" indent="-22701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–"/>
        <a:defRPr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Century Gothic"/>
        </a:defRPr>
      </a:lvl4pPr>
      <a:lvl5pPr marL="2055813" indent="-22701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Century Gothic"/>
        </a:defRPr>
      </a:lvl5pPr>
      <a:lvl6pPr marL="2513958" indent="-228542" algn="l" defTabSz="9141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41" indent="-228542" algn="l" defTabSz="9141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25" indent="-228542" algn="l" defTabSz="9141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08" indent="-228542" algn="l" defTabSz="9141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7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4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7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9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4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6" algn="l" defTabSz="914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How to Save the Environment; or</a:t>
            </a:r>
            <a:br>
              <a:rPr lang="en-US" sz="4000" dirty="0" smtClean="0"/>
            </a:br>
            <a:r>
              <a:rPr lang="en-US" sz="3200" dirty="0" smtClean="0"/>
              <a:t>Why Nobody Takes your Security Advice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Daniel “</a:t>
            </a:r>
            <a:r>
              <a:rPr lang="en-US" dirty="0" err="1" smtClean="0"/>
              <a:t>unicornFurnace</a:t>
            </a:r>
            <a:r>
              <a:rPr lang="en-US" dirty="0" smtClean="0"/>
              <a:t>” Crowley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6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sorry, my mistake, hold 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Some recycling centers won’t accept certain numbers</a:t>
            </a:r>
          </a:p>
          <a:p>
            <a:r>
              <a:rPr lang="en-US" dirty="0" smtClean="0"/>
              <a:t>Curbside pickup recycling is often more picky</a:t>
            </a:r>
          </a:p>
          <a:p>
            <a:r>
              <a:rPr lang="en-US" dirty="0"/>
              <a:t>Different places accept different materials</a:t>
            </a:r>
          </a:p>
          <a:p>
            <a:r>
              <a:rPr lang="en-US" dirty="0"/>
              <a:t>Public recycling bins are uncommon in U.S.</a:t>
            </a:r>
          </a:p>
          <a:p>
            <a:pPr lvl="1"/>
            <a:r>
              <a:rPr lang="en-US" dirty="0"/>
              <a:t>And you don’t know what they’ll </a:t>
            </a:r>
            <a:r>
              <a:rPr lang="en-US" dirty="0" smtClean="0"/>
              <a:t>accept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9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recycle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Carry a bag with you for recyclables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Look for the recycling symbol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Check the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Call your local recycling center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Toss it in your recycling bin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Nice people take it away and recycle it</a:t>
            </a:r>
            <a:endParaRPr lang="en-US" sz="2400" dirty="0"/>
          </a:p>
        </p:txBody>
      </p:sp>
      <p:pic>
        <p:nvPicPr>
          <p:cNvPr id="8" name="Content Placeholder 7" descr="20140219_122232-1.jpg.jpeg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r="775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5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COME 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4000" dirty="0" smtClean="0"/>
              <a:t>These rules only apply to plastics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tears_don__t_fall_by_contagiousmile-d30qb9q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62" y="2236058"/>
            <a:ext cx="5904213" cy="39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9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recycle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Throw it all in the recycling bin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Let someone else deal with it</a:t>
            </a:r>
            <a:endParaRPr lang="en-US" sz="2400" dirty="0"/>
          </a:p>
        </p:txBody>
      </p:sp>
      <p:pic>
        <p:nvPicPr>
          <p:cNvPr id="8" name="Content Placeholder 7" descr="20140219_122232-1.jpg.jpeg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r="775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5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Use a known good algorithm</a:t>
            </a:r>
          </a:p>
          <a:p>
            <a:r>
              <a:rPr lang="en-US" dirty="0" smtClean="0"/>
              <a:t>Use different keys (IV if applicable) for each operation</a:t>
            </a:r>
          </a:p>
          <a:p>
            <a:r>
              <a:rPr lang="en-US" dirty="0" smtClean="0"/>
              <a:t>Rotate keys periodically</a:t>
            </a:r>
          </a:p>
          <a:p>
            <a:r>
              <a:rPr lang="en-US" dirty="0" smtClean="0"/>
              <a:t>Use an authenticated cipher mode if possible</a:t>
            </a:r>
          </a:p>
          <a:p>
            <a:pPr lvl="1"/>
            <a:r>
              <a:rPr lang="en-US" dirty="0" smtClean="0"/>
              <a:t>If not, apply an HMAC</a:t>
            </a:r>
          </a:p>
          <a:p>
            <a:pPr lvl="2"/>
            <a:r>
              <a:rPr lang="en-US" dirty="0" smtClean="0"/>
              <a:t>Only after encryption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Use a high level library</a:t>
            </a:r>
          </a:p>
          <a:p>
            <a:pPr lvl="1"/>
            <a:r>
              <a:rPr lang="en-US" dirty="0" err="1" smtClean="0"/>
              <a:t>NaCl</a:t>
            </a:r>
            <a:endParaRPr lang="en-US" dirty="0" smtClean="0"/>
          </a:p>
          <a:p>
            <a:pPr lvl="1"/>
            <a:r>
              <a:rPr lang="en-US" dirty="0" err="1" smtClean="0"/>
              <a:t>Keyczar</a:t>
            </a:r>
            <a:endParaRPr lang="en-US" dirty="0" smtClean="0"/>
          </a:p>
          <a:p>
            <a:pPr lvl="1"/>
            <a:r>
              <a:rPr lang="en-US" dirty="0" smtClean="0"/>
              <a:t>Mackerel (not yet out)</a:t>
            </a:r>
            <a:endParaRPr lang="en-US" dirty="0" smtClean="0"/>
          </a:p>
          <a:p>
            <a:r>
              <a:rPr lang="en-US" dirty="0" smtClean="0"/>
              <a:t>Let the library maintainer deal with 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Normal advice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Better advice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3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corruption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Don’t use banned functions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ets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trcpy</a:t>
            </a:r>
            <a:endParaRPr lang="en-US" dirty="0" smtClean="0"/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trcat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tc</a:t>
            </a:r>
            <a:endParaRPr lang="en-US" dirty="0" smtClean="0"/>
          </a:p>
          <a:p>
            <a:r>
              <a:rPr lang="en-US" dirty="0" smtClean="0"/>
              <a:t>Never used fixed length buffers</a:t>
            </a:r>
          </a:p>
          <a:p>
            <a:r>
              <a:rPr lang="en-US" dirty="0" smtClean="0"/>
              <a:t>Only call free() once</a:t>
            </a:r>
          </a:p>
          <a:p>
            <a:r>
              <a:rPr lang="en-US" dirty="0" smtClean="0"/>
              <a:t>Don’t use freed memory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Use a language that manages memory for you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Normal advice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Better advice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9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saving water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surprisingly precious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9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importance of fresh water</a:t>
            </a:r>
            <a:endParaRPr lang="en-US" dirty="0"/>
          </a:p>
        </p:txBody>
      </p:sp>
      <p:pic>
        <p:nvPicPr>
          <p:cNvPr id="8" name="Content Placeholder 7" descr="water_bottle.jpe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175" b="-56175"/>
          <a:stretch>
            <a:fillRect/>
          </a:stretch>
        </p:blipFill>
        <p:spPr>
          <a:xfrm rot="5400000">
            <a:off x="170532" y="627457"/>
            <a:ext cx="4950854" cy="6138632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Water is the most plentiful substance on Earth</a:t>
            </a:r>
          </a:p>
          <a:p>
            <a:r>
              <a:rPr lang="en-US" dirty="0" smtClean="0"/>
              <a:t>Fresh water is not</a:t>
            </a:r>
          </a:p>
          <a:p>
            <a:r>
              <a:rPr lang="en-US" dirty="0" smtClean="0"/>
              <a:t>Important for:</a:t>
            </a:r>
          </a:p>
          <a:p>
            <a:pPr lvl="1"/>
            <a:r>
              <a:rPr lang="en-US" dirty="0" smtClean="0"/>
              <a:t>Drinking</a:t>
            </a:r>
          </a:p>
          <a:p>
            <a:pPr lvl="1"/>
            <a:r>
              <a:rPr lang="en-US" dirty="0" smtClean="0"/>
              <a:t>Cooking</a:t>
            </a:r>
          </a:p>
          <a:p>
            <a:pPr lvl="1"/>
            <a:r>
              <a:rPr lang="en-US" dirty="0" smtClean="0"/>
              <a:t>Cleaning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1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conserving water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Limit length of showers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a plastic bottle with sand and water in toilet tanks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Urinate in the shower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Only wash full loads in dishwasher/clothes washer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for leaks in pipes, toilets, sinks,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conserving water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Limit length of showers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Put a plastic bottle with sand and water in toilet tanks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Urinate in the shower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Only wash full loads in dishwasher/clothes washer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for leaks in pipes, toilets, sinks,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4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Living with the environmentally conscious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6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conserving water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Limit length of showers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a plastic bottle with sand and water in toilet tanks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Urinate in the shower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Only wash full loads in dishwasher/clothes washer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for leaks in pipes, toilets, sinks,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4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WUT</a:t>
            </a:r>
            <a:endParaRPr lang="en-US" dirty="0"/>
          </a:p>
        </p:txBody>
      </p:sp>
      <p:pic>
        <p:nvPicPr>
          <p:cNvPr id="5" name="Content Placeholder 4" descr="The_Biting_Pear_of_Salamanca_by_ursulav.jpg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4" b="46020"/>
          <a:stretch/>
        </p:blipFill>
        <p:spPr>
          <a:xfrm>
            <a:off x="711200" y="1219200"/>
            <a:ext cx="8051800" cy="49530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Creative commons image, original by Ursula Vernon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82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conserving water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Limit length of showers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a plastic bottle with sand and water in toilet tanks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000" b="1" dirty="0" smtClean="0"/>
              <a:t>Urinate in the shower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Only wash full loads in dishwasher/clothes washer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for leaks in pipes, toilets, sinks,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2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MFW “pee in shower”</a:t>
            </a:r>
            <a:endParaRPr lang="en-US" dirty="0"/>
          </a:p>
        </p:txBody>
      </p:sp>
      <p:pic>
        <p:nvPicPr>
          <p:cNvPr id="8" name="Content Placeholder 7" descr="oh_hell_naw.jpg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5017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Creative commons image by epicnoriko123, </a:t>
            </a:r>
            <a:r>
              <a:rPr lang="en-US" dirty="0" err="1" smtClean="0"/>
              <a:t>deviantart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0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security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Don’t hold doors for other people</a:t>
            </a:r>
          </a:p>
          <a:p>
            <a:r>
              <a:rPr lang="en-US" dirty="0" smtClean="0"/>
              <a:t>Keep your computer locked</a:t>
            </a:r>
          </a:p>
          <a:p>
            <a:r>
              <a:rPr lang="en-US" dirty="0" smtClean="0"/>
              <a:t>Always have guests attended by an escort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Use man traps</a:t>
            </a:r>
          </a:p>
          <a:p>
            <a:r>
              <a:rPr lang="en-US" dirty="0" smtClean="0"/>
              <a:t>Set aggressive screen lock policies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Normal advice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Better advice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6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Reducing petroleum consumption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Good for you and the Earth!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8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Pollution from petroleum-based energy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Ozone layer</a:t>
            </a:r>
          </a:p>
          <a:p>
            <a:r>
              <a:rPr lang="en-US" dirty="0" smtClean="0"/>
              <a:t>Smog</a:t>
            </a:r>
          </a:p>
          <a:p>
            <a:r>
              <a:rPr lang="en-US" dirty="0" smtClean="0"/>
              <a:t>Oil spills</a:t>
            </a:r>
            <a:endParaRPr lang="en-US" dirty="0"/>
          </a:p>
        </p:txBody>
      </p:sp>
      <p:pic>
        <p:nvPicPr>
          <p:cNvPr id="9" name="Content Placeholder 8" descr="Oil-spill.jpg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7" r="10757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0" y="6460375"/>
            <a:ext cx="5791200" cy="365760"/>
          </a:xfrm>
        </p:spPr>
        <p:txBody>
          <a:bodyPr/>
          <a:lstStyle/>
          <a:p>
            <a:r>
              <a:rPr lang="en-US" dirty="0" smtClean="0"/>
              <a:t>Picture from US National Oceanic and Atmospheric Administration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18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to work!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Save money on gas</a:t>
            </a:r>
          </a:p>
          <a:p>
            <a:r>
              <a:rPr lang="en-US" dirty="0" smtClean="0"/>
              <a:t>Save money on car maintenance</a:t>
            </a:r>
          </a:p>
          <a:p>
            <a:r>
              <a:rPr lang="en-US" dirty="0" smtClean="0"/>
              <a:t>Get more exercise</a:t>
            </a:r>
          </a:p>
          <a:p>
            <a:r>
              <a:rPr lang="en-US" dirty="0" smtClean="0"/>
              <a:t>Reduce chance of injury or death in auto accidents</a:t>
            </a:r>
          </a:p>
          <a:p>
            <a:r>
              <a:rPr lang="en-US" dirty="0" smtClean="0"/>
              <a:t>Reduce dependency on foreign countries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2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</a:t>
            </a:r>
            <a:r>
              <a:rPr lang="en-US" dirty="0" err="1" smtClean="0"/>
              <a:t>nope.avi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" r="5295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security practices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Choose a password that is:</a:t>
            </a:r>
          </a:p>
          <a:p>
            <a:pPr lvl="1"/>
            <a:r>
              <a:rPr lang="en-US" dirty="0" smtClean="0"/>
              <a:t>At least 8 characters</a:t>
            </a:r>
          </a:p>
          <a:p>
            <a:pPr lvl="1"/>
            <a:r>
              <a:rPr lang="en-US" dirty="0" smtClean="0"/>
              <a:t>Uses a mix of:</a:t>
            </a:r>
          </a:p>
          <a:p>
            <a:pPr lvl="2"/>
            <a:r>
              <a:rPr lang="en-US" dirty="0" smtClean="0"/>
              <a:t>Upper case</a:t>
            </a:r>
          </a:p>
          <a:p>
            <a:pPr lvl="2"/>
            <a:r>
              <a:rPr lang="en-US" dirty="0" smtClean="0"/>
              <a:t>Lower case</a:t>
            </a:r>
          </a:p>
          <a:p>
            <a:pPr lvl="2"/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Symbols</a:t>
            </a:r>
          </a:p>
          <a:p>
            <a:pPr lvl="1"/>
            <a:r>
              <a:rPr lang="en-US" dirty="0" smtClean="0"/>
              <a:t>Not based on any dictionary word</a:t>
            </a:r>
          </a:p>
          <a:p>
            <a:r>
              <a:rPr lang="en-US" dirty="0" smtClean="0"/>
              <a:t>Never reuse passwords</a:t>
            </a:r>
          </a:p>
          <a:p>
            <a:r>
              <a:rPr lang="en-US" dirty="0" smtClean="0"/>
              <a:t>Never write passwords down anywhere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Use an encrypting password manager</a:t>
            </a:r>
          </a:p>
          <a:p>
            <a:pPr lvl="1"/>
            <a:r>
              <a:rPr lang="en-US" dirty="0" smtClean="0"/>
              <a:t>Preferably with a 2FA option like </a:t>
            </a:r>
            <a:r>
              <a:rPr lang="en-US" dirty="0" err="1" smtClean="0"/>
              <a:t>KeePass</a:t>
            </a:r>
            <a:r>
              <a:rPr lang="en-US" dirty="0" smtClean="0"/>
              <a:t> w/a </a:t>
            </a:r>
            <a:r>
              <a:rPr lang="en-US" dirty="0" err="1" smtClean="0"/>
              <a:t>Yubikey</a:t>
            </a:r>
            <a:endParaRPr lang="en-US" dirty="0" smtClean="0"/>
          </a:p>
          <a:p>
            <a:pPr lvl="1"/>
            <a:r>
              <a:rPr lang="en-US" dirty="0" smtClean="0"/>
              <a:t>On a flash drive for portability</a:t>
            </a:r>
          </a:p>
          <a:p>
            <a:pPr lvl="1"/>
            <a:r>
              <a:rPr lang="en-US" dirty="0" smtClean="0"/>
              <a:t>With randomly generated passwords</a:t>
            </a:r>
          </a:p>
          <a:p>
            <a:r>
              <a:rPr lang="en-US" dirty="0" smtClean="0"/>
              <a:t>Remember one or two strong passwords for important services</a:t>
            </a:r>
          </a:p>
          <a:p>
            <a:pPr lvl="1"/>
            <a:r>
              <a:rPr lang="en-US" dirty="0" smtClean="0"/>
              <a:t>Email, for emergency resets</a:t>
            </a:r>
            <a:endParaRPr lang="en-US" dirty="0"/>
          </a:p>
          <a:p>
            <a:r>
              <a:rPr lang="en-US" dirty="0" smtClean="0"/>
              <a:t>Use passphrases where possible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Normal advice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Better advice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have been jaded by our work</a:t>
            </a:r>
          </a:p>
          <a:p>
            <a:pPr lvl="1"/>
            <a:r>
              <a:rPr lang="en-US" dirty="0" smtClean="0"/>
              <a:t>We inherently distrust the systems we see broken daily</a:t>
            </a:r>
          </a:p>
          <a:p>
            <a:pPr lvl="1"/>
            <a:r>
              <a:rPr lang="en-US" dirty="0" smtClean="0"/>
              <a:t>We know that breaches are costly</a:t>
            </a:r>
          </a:p>
          <a:p>
            <a:r>
              <a:rPr lang="en-US" dirty="0" smtClean="0"/>
              <a:t>People understand that computer security is good</a:t>
            </a:r>
          </a:p>
          <a:p>
            <a:pPr lvl="1"/>
            <a:r>
              <a:rPr lang="en-US" dirty="0" smtClean="0"/>
              <a:t>But it isn’t much of a priority for Joe Q. Public</a:t>
            </a:r>
          </a:p>
          <a:p>
            <a:r>
              <a:rPr lang="en-US" dirty="0" smtClean="0"/>
              <a:t>Everyone in this room wants</a:t>
            </a:r>
          </a:p>
          <a:p>
            <a:pPr lvl="1"/>
            <a:r>
              <a:rPr lang="en-US" dirty="0" smtClean="0"/>
              <a:t>Clean air</a:t>
            </a:r>
          </a:p>
          <a:p>
            <a:pPr lvl="1"/>
            <a:r>
              <a:rPr lang="en-US" dirty="0" smtClean="0"/>
              <a:t>Clean water</a:t>
            </a:r>
          </a:p>
          <a:p>
            <a:pPr lvl="1"/>
            <a:r>
              <a:rPr lang="en-US" dirty="0" smtClean="0"/>
              <a:t>A good future for the Earth</a:t>
            </a:r>
          </a:p>
          <a:p>
            <a:r>
              <a:rPr lang="en-US" dirty="0" smtClean="0"/>
              <a:t>…but we don’t all know the gravity of the situation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5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Eco-Friendly packaging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Reduce the waste!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0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and the environment</a:t>
            </a:r>
            <a:endParaRPr lang="en-US" dirty="0"/>
          </a:p>
        </p:txBody>
      </p:sp>
      <p:pic>
        <p:nvPicPr>
          <p:cNvPr id="2" name="Content Placeholder 1" descr="Chicken_feet_packaged.jp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8" b="8968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Fills up landfills</a:t>
            </a:r>
          </a:p>
          <a:p>
            <a:r>
              <a:rPr lang="en-US" dirty="0"/>
              <a:t>Uses clean water and energy to </a:t>
            </a:r>
            <a:r>
              <a:rPr lang="en-US" dirty="0" smtClean="0"/>
              <a:t>produce</a:t>
            </a:r>
          </a:p>
          <a:p>
            <a:r>
              <a:rPr lang="en-US" dirty="0" smtClean="0"/>
              <a:t>Often the source of litter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Photo courtesy Wikimedia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4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solutions!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Buy more unpackaged goods</a:t>
            </a:r>
          </a:p>
          <a:p>
            <a:pPr lvl="1"/>
            <a:r>
              <a:rPr lang="en-US" dirty="0" smtClean="0"/>
              <a:t>Fruits</a:t>
            </a:r>
          </a:p>
          <a:p>
            <a:pPr lvl="1"/>
            <a:r>
              <a:rPr lang="en-US" dirty="0" smtClean="0"/>
              <a:t>Vegetables</a:t>
            </a:r>
          </a:p>
          <a:p>
            <a:r>
              <a:rPr lang="en-US" dirty="0" smtClean="0"/>
              <a:t>Avoid over-packaged goods</a:t>
            </a:r>
          </a:p>
          <a:p>
            <a:r>
              <a:rPr lang="en-US" dirty="0" smtClean="0"/>
              <a:t>Buy goods in reusable packaging</a:t>
            </a:r>
          </a:p>
          <a:p>
            <a:r>
              <a:rPr lang="en-US" dirty="0" smtClean="0"/>
              <a:t>Buy goods in recyclable packaging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3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FUCK YES SOLD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46" y="1219200"/>
            <a:ext cx="5723466" cy="49530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Photo courtesy of Wikimedia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8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Anti-phishing advice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Never visit websites you don’t trust</a:t>
            </a:r>
          </a:p>
          <a:p>
            <a:r>
              <a:rPr lang="en-US" dirty="0" smtClean="0"/>
              <a:t>Don’t click links in email from unknown parties</a:t>
            </a:r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click links you weren’t expecting to receive</a:t>
            </a:r>
          </a:p>
          <a:p>
            <a:r>
              <a:rPr lang="en-US" dirty="0" smtClean="0"/>
              <a:t>Always check links before you click them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Don’t do work on personal machines</a:t>
            </a:r>
          </a:p>
          <a:p>
            <a:r>
              <a:rPr lang="en-US" dirty="0" smtClean="0"/>
              <a:t>Don’t play on work machines</a:t>
            </a:r>
          </a:p>
          <a:p>
            <a:r>
              <a:rPr lang="en-US" dirty="0" smtClean="0"/>
              <a:t>Ask for confirmation from known senders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Normal advice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Better advice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8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1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factors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</a:p>
          <a:p>
            <a:pPr lvl="1"/>
            <a:r>
              <a:rPr lang="en-US" dirty="0" smtClean="0"/>
              <a:t>Might be ignored out of laziness</a:t>
            </a:r>
          </a:p>
          <a:p>
            <a:pPr lvl="1"/>
            <a:r>
              <a:rPr lang="en-US" dirty="0" smtClean="0"/>
              <a:t>Might be followed incorrectly out of ignorance</a:t>
            </a:r>
          </a:p>
          <a:p>
            <a:r>
              <a:rPr lang="en-US" dirty="0" smtClean="0"/>
              <a:t>Social norms</a:t>
            </a:r>
          </a:p>
          <a:p>
            <a:pPr lvl="1"/>
            <a:r>
              <a:rPr lang="en-US" dirty="0" smtClean="0"/>
              <a:t>Might be ignored due to social pressure</a:t>
            </a:r>
          </a:p>
          <a:p>
            <a:r>
              <a:rPr lang="en-US" dirty="0" smtClean="0"/>
              <a:t>Human nature</a:t>
            </a:r>
          </a:p>
          <a:p>
            <a:pPr lvl="1"/>
            <a:r>
              <a:rPr lang="en-US" dirty="0" smtClean="0"/>
              <a:t>Might undermine good intentions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Might render good advice useless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6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dan_crowley</a:t>
            </a:r>
            <a:r>
              <a:rPr lang="en-US" dirty="0" smtClean="0"/>
              <a:t>  </a:t>
            </a:r>
            <a:r>
              <a:rPr lang="en-US" dirty="0" err="1" smtClean="0"/>
              <a:t>dcrowley@trustwave.com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2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 am not an environmental expert</a:t>
            </a:r>
          </a:p>
          <a:p>
            <a:pPr lvl="1"/>
            <a:r>
              <a:rPr lang="en-US" dirty="0" smtClean="0"/>
              <a:t>This talk is not meant to give real environmental advice</a:t>
            </a:r>
          </a:p>
          <a:p>
            <a:pPr lvl="1"/>
            <a:r>
              <a:rPr lang="en-US" dirty="0" smtClean="0"/>
              <a:t>Environmental advice in this talk may not be sound</a:t>
            </a:r>
          </a:p>
          <a:p>
            <a:pPr lvl="2"/>
            <a:r>
              <a:rPr lang="en-US" dirty="0" smtClean="0"/>
              <a:t>It’s probably really impractical anyway</a:t>
            </a:r>
          </a:p>
          <a:p>
            <a:r>
              <a:rPr lang="en-US" dirty="0" smtClean="0"/>
              <a:t>My background is in information security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8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recycle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 three easy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60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Recycling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Recycling is important for a healthy Earth</a:t>
            </a:r>
          </a:p>
          <a:p>
            <a:r>
              <a:rPr lang="en-US" dirty="0" smtClean="0"/>
              <a:t>Some materials can be renewed</a:t>
            </a:r>
          </a:p>
          <a:p>
            <a:r>
              <a:rPr lang="en-US" dirty="0" smtClean="0"/>
              <a:t>Reduces consumption of new resources</a:t>
            </a:r>
          </a:p>
          <a:p>
            <a:r>
              <a:rPr lang="en-US" dirty="0" smtClean="0"/>
              <a:t>Recycling is easy!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recycle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for the recycling symbol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Toss it in your recycling bin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Nice people take it away and recycle it</a:t>
            </a:r>
            <a:endParaRPr lang="en-US" dirty="0"/>
          </a:p>
        </p:txBody>
      </p:sp>
      <p:pic>
        <p:nvPicPr>
          <p:cNvPr id="8" name="Content Placeholder 7" descr="20140219_122232-1.jpg.jpeg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r="775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7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wait</a:t>
            </a:r>
            <a:endParaRPr lang="en-US" dirty="0"/>
          </a:p>
        </p:txBody>
      </p:sp>
      <p:pic>
        <p:nvPicPr>
          <p:cNvPr id="6" name="Content Placeholder 5" descr="plastic_num_4.jpe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4" r="2645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What does that number mean</a:t>
            </a:r>
          </a:p>
          <a:p>
            <a:r>
              <a:rPr lang="en-US" dirty="0" smtClean="0"/>
              <a:t>Oh nuts you can’t recycle this one</a:t>
            </a:r>
          </a:p>
          <a:p>
            <a:r>
              <a:rPr lang="en-US" dirty="0" smtClean="0"/>
              <a:t>Wait, </a:t>
            </a:r>
            <a:r>
              <a:rPr lang="en-US" dirty="0" smtClean="0"/>
              <a:t>maybe</a:t>
            </a:r>
          </a:p>
          <a:p>
            <a:r>
              <a:rPr lang="en-US" dirty="0" smtClean="0"/>
              <a:t>Oh god </a:t>
            </a:r>
            <a:r>
              <a:rPr lang="en-US" dirty="0" err="1" smtClean="0"/>
              <a:t>styrofoam</a:t>
            </a:r>
            <a:r>
              <a:rPr lang="en-US" dirty="0" smtClean="0"/>
              <a:t> is #7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8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recycle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for the recycling symbol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it’s #1, 4, or 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Toss it in your recycling bin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Nice people take it away and recycle it</a:t>
            </a:r>
            <a:endParaRPr lang="en-US" dirty="0"/>
          </a:p>
        </p:txBody>
      </p:sp>
      <p:pic>
        <p:nvPicPr>
          <p:cNvPr id="8" name="Content Placeholder 7" descr="20140219_122232-1.jpg.jpeg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r="775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3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">
  <a:themeElements>
    <a:clrScheme name="Trustwave 2010">
      <a:dk1>
        <a:sysClr val="windowText" lastClr="000000"/>
      </a:dk1>
      <a:lt1>
        <a:sysClr val="window" lastClr="FFFFFF"/>
      </a:lt1>
      <a:dk2>
        <a:srgbClr val="A5A5A5"/>
      </a:dk2>
      <a:lt2>
        <a:srgbClr val="D8D8D8"/>
      </a:lt2>
      <a:accent1>
        <a:srgbClr val="005596"/>
      </a:accent1>
      <a:accent2>
        <a:srgbClr val="A5A5A5"/>
      </a:accent2>
      <a:accent3>
        <a:srgbClr val="008852"/>
      </a:accent3>
      <a:accent4>
        <a:srgbClr val="FF9900"/>
      </a:accent4>
      <a:accent5>
        <a:srgbClr val="FF0000"/>
      </a:accent5>
      <a:accent6>
        <a:srgbClr val="009999"/>
      </a:accent6>
      <a:hlink>
        <a:srgbClr val="0000FF"/>
      </a:hlink>
      <a:folHlink>
        <a:srgbClr val="800080"/>
      </a:folHlink>
    </a:clrScheme>
    <a:fontScheme name="Office 2">
      <a:majorFont>
        <a:latin typeface="Tahom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ahom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ster">
  <a:themeElements>
    <a:clrScheme name="Trustwave 1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005596"/>
      </a:accent1>
      <a:accent2>
        <a:srgbClr val="AFAFAF"/>
      </a:accent2>
      <a:accent3>
        <a:srgbClr val="00883E"/>
      </a:accent3>
      <a:accent4>
        <a:srgbClr val="FEA02E"/>
      </a:accent4>
      <a:accent5>
        <a:srgbClr val="FC0012"/>
      </a:accent5>
      <a:accent6>
        <a:srgbClr val="81D4F4"/>
      </a:accent6>
      <a:hlink>
        <a:srgbClr val="00C8C3"/>
      </a:hlink>
      <a:folHlink>
        <a:srgbClr val="A116E0"/>
      </a:folHlink>
    </a:clrScheme>
    <a:fontScheme name="Custom 1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z="1600"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Trustwave-SpiderLabs_Presentation Template 4 by 3.pptx</Template>
  <TotalTime>31265</TotalTime>
  <Words>999</Words>
  <Application>Microsoft Macintosh PowerPoint</Application>
  <PresentationFormat>On-screen Show (4:3)</PresentationFormat>
  <Paragraphs>205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Master</vt:lpstr>
      <vt:lpstr>1_Master</vt:lpstr>
      <vt:lpstr>How to Save the Environment; or Why Nobody Takes your Security Advice</vt:lpstr>
      <vt:lpstr>Background</vt:lpstr>
      <vt:lpstr>Why?</vt:lpstr>
      <vt:lpstr>Disclaimer</vt:lpstr>
      <vt:lpstr>How to recycle</vt:lpstr>
      <vt:lpstr>Recycling</vt:lpstr>
      <vt:lpstr>How to recycle</vt:lpstr>
      <vt:lpstr>No wait</vt:lpstr>
      <vt:lpstr>How to recycle</vt:lpstr>
      <vt:lpstr>Oh, sorry, my mistake, hold on</vt:lpstr>
      <vt:lpstr>How to recycle</vt:lpstr>
      <vt:lpstr>OH COME ON</vt:lpstr>
      <vt:lpstr>How to recycle</vt:lpstr>
      <vt:lpstr>Cryptography</vt:lpstr>
      <vt:lpstr>Memory corruption</vt:lpstr>
      <vt:lpstr>saving water</vt:lpstr>
      <vt:lpstr>The importance of fresh water</vt:lpstr>
      <vt:lpstr>Tips for conserving water</vt:lpstr>
      <vt:lpstr>Tips for conserving water</vt:lpstr>
      <vt:lpstr>Tips for conserving water</vt:lpstr>
      <vt:lpstr>WAIT WUT</vt:lpstr>
      <vt:lpstr>Tips for conserving water</vt:lpstr>
      <vt:lpstr>MFW “pee in shower”</vt:lpstr>
      <vt:lpstr>Physical security</vt:lpstr>
      <vt:lpstr>Reducing petroleum consumption</vt:lpstr>
      <vt:lpstr>Pollution from petroleum-based energy</vt:lpstr>
      <vt:lpstr>Walk to work!</vt:lpstr>
      <vt:lpstr>&gt;nope.avi</vt:lpstr>
      <vt:lpstr>Password security practices</vt:lpstr>
      <vt:lpstr>Eco-Friendly packaging</vt:lpstr>
      <vt:lpstr>Packaging and the environment</vt:lpstr>
      <vt:lpstr>Easy solutions!</vt:lpstr>
      <vt:lpstr>OH FUCK YES SOLD</vt:lpstr>
      <vt:lpstr>Anti-phishing advice</vt:lpstr>
      <vt:lpstr>Conclusion</vt:lpstr>
      <vt:lpstr>Review of factors</vt:lpstr>
      <vt:lpstr>QUESTIONS?</vt:lpstr>
    </vt:vector>
  </TitlesOfParts>
  <Company>Trustwave - Spiderlabs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Save the Environment; or Why Nobody Takes your Security Advice</dc:title>
  <dc:creator>Daniel Crowley</dc:creator>
  <cp:lastModifiedBy>Daniel Crowley</cp:lastModifiedBy>
  <cp:revision>27</cp:revision>
  <dcterms:created xsi:type="dcterms:W3CDTF">2014-02-19T18:12:23Z</dcterms:created>
  <dcterms:modified xsi:type="dcterms:W3CDTF">2014-04-08T21:07:37Z</dcterms:modified>
</cp:coreProperties>
</file>